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74" r:id="rId14"/>
    <p:sldId id="267" r:id="rId15"/>
    <p:sldId id="268" r:id="rId16"/>
    <p:sldId id="269" r:id="rId17"/>
    <p:sldId id="275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74482E7-13BD-494B-8145-A9083ED2E13A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5BA125B-3644-49D1-9C4D-1941A9BAC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4184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82E7-13BD-494B-8145-A9083ED2E13A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125B-3644-49D1-9C4D-1941A9BAC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55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82E7-13BD-494B-8145-A9083ED2E13A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125B-3644-49D1-9C4D-1941A9BAC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1512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82E7-13BD-494B-8145-A9083ED2E13A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125B-3644-49D1-9C4D-1941A9BAC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1115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82E7-13BD-494B-8145-A9083ED2E13A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125B-3644-49D1-9C4D-1941A9BAC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4352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82E7-13BD-494B-8145-A9083ED2E13A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125B-3644-49D1-9C4D-1941A9BAC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5086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82E7-13BD-494B-8145-A9083ED2E13A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125B-3644-49D1-9C4D-1941A9BAC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0112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82E7-13BD-494B-8145-A9083ED2E13A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125B-3644-49D1-9C4D-1941A9BAC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1911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82E7-13BD-494B-8145-A9083ED2E13A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125B-3644-49D1-9C4D-1941A9BAC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1803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82E7-13BD-494B-8145-A9083ED2E13A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125B-3644-49D1-9C4D-1941A9BAC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767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82E7-13BD-494B-8145-A9083ED2E13A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125B-3644-49D1-9C4D-1941A9BAC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289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82E7-13BD-494B-8145-A9083ED2E13A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125B-3644-49D1-9C4D-1941A9BAC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01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82E7-13BD-494B-8145-A9083ED2E13A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125B-3644-49D1-9C4D-1941A9BAC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635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82E7-13BD-494B-8145-A9083ED2E13A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125B-3644-49D1-9C4D-1941A9BAC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642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82E7-13BD-494B-8145-A9083ED2E13A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125B-3644-49D1-9C4D-1941A9BAC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174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82E7-13BD-494B-8145-A9083ED2E13A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125B-3644-49D1-9C4D-1941A9BAC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025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82E7-13BD-494B-8145-A9083ED2E13A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125B-3644-49D1-9C4D-1941A9BAC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825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4482E7-13BD-494B-8145-A9083ED2E13A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BA125B-3644-49D1-9C4D-1941A9BAC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8589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784710" cy="837235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cs typeface="Times New Roman" panose="02020603050405020304" pitchFamily="18" charset="0"/>
              </a:rPr>
              <a:t>ГБУ «ПОО «Астраханский базовый медицинский колледж»</a:t>
            </a:r>
            <a:br>
              <a:rPr lang="ru-RU" sz="2200" b="1" dirty="0" smtClean="0">
                <a:cs typeface="Times New Roman" panose="02020603050405020304" pitchFamily="18" charset="0"/>
              </a:rPr>
            </a:br>
            <a:endParaRPr lang="ru-RU" sz="2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747778"/>
            <a:ext cx="10541642" cy="4074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/>
              <a:t>ПМ 04. Медицинская помощь женщине, новорожденному, семье при патологическом течении беременности, родов, послеродового периода.</a:t>
            </a:r>
          </a:p>
          <a:p>
            <a:pPr algn="ctr">
              <a:buNone/>
            </a:pPr>
            <a:r>
              <a:rPr lang="ru-RU" sz="2400" b="1" dirty="0" smtClean="0"/>
              <a:t>МДК </a:t>
            </a:r>
            <a:r>
              <a:rPr lang="ru-RU" sz="2400" b="1" dirty="0"/>
              <a:t>04.01 Патологическое акушерство </a:t>
            </a:r>
          </a:p>
          <a:p>
            <a:pPr algn="ctr">
              <a:buNone/>
            </a:pPr>
            <a:r>
              <a:rPr lang="ru-RU" sz="2400" b="1" dirty="0" smtClean="0"/>
              <a:t>Специальность </a:t>
            </a:r>
            <a:r>
              <a:rPr lang="ru-RU" sz="2400" b="1" dirty="0"/>
              <a:t>31.02.02 «Акушерское дело</a:t>
            </a:r>
            <a:r>
              <a:rPr lang="ru-RU" sz="2400" b="1" dirty="0" smtClean="0"/>
              <a:t>»</a:t>
            </a:r>
          </a:p>
          <a:p>
            <a:pPr algn="ctr">
              <a:buNone/>
            </a:pPr>
            <a:r>
              <a:rPr lang="ru-RU" sz="3200" b="1" dirty="0" smtClean="0"/>
              <a:t>Тема занятия: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БЕРЕМЕННОСТЬ И РОДЫ ПРИ МНОГОПЛОДИИ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000" b="1" dirty="0" smtClean="0"/>
              <a:t>Преподаватель : Минакова </a:t>
            </a:r>
            <a:r>
              <a:rPr lang="ru-RU" sz="2000" b="1" dirty="0" err="1" smtClean="0"/>
              <a:t>Алефтина</a:t>
            </a:r>
            <a:r>
              <a:rPr lang="ru-RU" sz="2000" b="1" dirty="0" smtClean="0"/>
              <a:t> Георгиевна</a:t>
            </a:r>
            <a:endParaRPr lang="ru-RU" sz="2000" b="1" dirty="0" smtClean="0"/>
          </a:p>
          <a:p>
            <a:pPr algn="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65813" y="5842784"/>
            <a:ext cx="9343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Aft>
                <a:spcPts val="1000"/>
              </a:spcAft>
              <a:buClr>
                <a:prstClr val="white"/>
              </a:buClr>
              <a:buSzPct val="100000"/>
            </a:pPr>
            <a:r>
              <a:rPr lang="ru-RU" sz="2000" b="1" dirty="0" smtClean="0">
                <a:solidFill>
                  <a:prstClr val="white"/>
                </a:solidFill>
              </a:rPr>
              <a:t>Апрель - 2020 </a:t>
            </a:r>
            <a:endParaRPr lang="ru-RU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31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Течение Беременности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1" y="1879601"/>
            <a:ext cx="10007599" cy="482600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При многоплодной беременности к организму женщины предъявляются </a:t>
            </a:r>
            <a:r>
              <a:rPr lang="ru-RU" dirty="0" smtClean="0"/>
              <a:t>повышенные требования</a:t>
            </a:r>
            <a:r>
              <a:rPr lang="ru-RU" dirty="0"/>
              <a:t>: сердечно-сосудистая система, легкие, печень, почки и другие </a:t>
            </a:r>
            <a:r>
              <a:rPr lang="ru-RU" dirty="0" smtClean="0"/>
              <a:t>органы функционируют </a:t>
            </a:r>
            <a:r>
              <a:rPr lang="ru-RU" dirty="0"/>
              <a:t>с большим напряжением.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Частота развития </a:t>
            </a:r>
            <a:r>
              <a:rPr lang="ru-RU" dirty="0" err="1"/>
              <a:t>гестоза</a:t>
            </a:r>
            <a:r>
              <a:rPr lang="ru-RU" dirty="0"/>
              <a:t> (</a:t>
            </a:r>
            <a:r>
              <a:rPr lang="ru-RU" dirty="0" err="1"/>
              <a:t>преэклампсии</a:t>
            </a:r>
            <a:r>
              <a:rPr lang="ru-RU" dirty="0"/>
              <a:t>) у женщин при многоплодии достигает 45</a:t>
            </a:r>
            <a:r>
              <a:rPr lang="ru-RU" dirty="0" smtClean="0"/>
              <a:t>%. При </a:t>
            </a:r>
            <a:r>
              <a:rPr lang="ru-RU" dirty="0"/>
              <a:t>многоплодной беременности </a:t>
            </a:r>
            <a:r>
              <a:rPr lang="ru-RU" dirty="0" err="1"/>
              <a:t>гестоз</a:t>
            </a:r>
            <a:r>
              <a:rPr lang="ru-RU" dirty="0"/>
              <a:t>, как правило, возникает раньше и </a:t>
            </a:r>
            <a:r>
              <a:rPr lang="ru-RU" dirty="0" smtClean="0"/>
              <a:t>протекает тяжелее</a:t>
            </a:r>
            <a:r>
              <a:rPr lang="ru-RU" dirty="0"/>
              <a:t>, чем при одноплодной беременности, что объясняется увеличением </a:t>
            </a:r>
            <a:r>
              <a:rPr lang="ru-RU" dirty="0" smtClean="0"/>
              <a:t>объема плацентарной </a:t>
            </a:r>
            <a:r>
              <a:rPr lang="ru-RU" dirty="0"/>
              <a:t>массы («</a:t>
            </a:r>
            <a:r>
              <a:rPr lang="ru-RU" dirty="0" err="1"/>
              <a:t>гиперплацентоз</a:t>
            </a:r>
            <a:r>
              <a:rPr lang="ru-RU" dirty="0" smtClean="0"/>
              <a:t>»).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У значительного числа беременных с двойней гипертензия и отеки </a:t>
            </a:r>
            <a:r>
              <a:rPr lang="ru-RU" dirty="0" smtClean="0"/>
              <a:t>развиваются вследствие </a:t>
            </a:r>
            <a:r>
              <a:rPr lang="ru-RU" dirty="0"/>
              <a:t>избыточного увеличения внутрисосудистого объема, и их </a:t>
            </a:r>
            <a:r>
              <a:rPr lang="ru-RU" dirty="0" smtClean="0"/>
              <a:t>ошибочно относят </a:t>
            </a:r>
            <a:r>
              <a:rPr lang="ru-RU" dirty="0"/>
              <a:t>к группе беременных с </a:t>
            </a:r>
            <a:r>
              <a:rPr lang="ru-RU" dirty="0" smtClean="0"/>
              <a:t> </a:t>
            </a:r>
            <a:r>
              <a:rPr lang="ru-RU" dirty="0" err="1" smtClean="0"/>
              <a:t>гестозом</a:t>
            </a:r>
            <a:r>
              <a:rPr lang="ru-RU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Анемию, частота которой у беременных с двойней достигает 50-100%, </a:t>
            </a:r>
            <a:r>
              <a:rPr lang="ru-RU" dirty="0" smtClean="0"/>
              <a:t>считают «обычным</a:t>
            </a:r>
            <a:r>
              <a:rPr lang="ru-RU" dirty="0"/>
              <a:t>» осложнением, что связывают с увеличением внутрисосудистого </a:t>
            </a:r>
            <a:r>
              <a:rPr lang="ru-RU" dirty="0" smtClean="0"/>
              <a:t>объема. Поскольку </a:t>
            </a:r>
            <a:r>
              <a:rPr lang="ru-RU" dirty="0"/>
              <a:t>основным его элементом является повышение объема плазмы (в </a:t>
            </a:r>
            <a:r>
              <a:rPr lang="ru-RU" dirty="0" smtClean="0"/>
              <a:t>большей степени</a:t>
            </a:r>
            <a:r>
              <a:rPr lang="ru-RU" dirty="0"/>
              <a:t>, чем при одноплодной беременности), в конечном результате </a:t>
            </a:r>
            <a:r>
              <a:rPr lang="ru-RU" dirty="0" smtClean="0"/>
              <a:t>отмечается снижение </a:t>
            </a:r>
            <a:r>
              <a:rPr lang="ru-RU" dirty="0"/>
              <a:t>величины гематокрита и уровня гемоглобина, особенно во 2 </a:t>
            </a:r>
            <a:r>
              <a:rPr lang="ru-RU" dirty="0" smtClean="0"/>
              <a:t>триместре беременности</a:t>
            </a:r>
            <a:r>
              <a:rPr lang="ru-RU" dirty="0"/>
              <a:t>; физиологическая анемия при многоплодии более выражена.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Admin\Desktop\webinfo.kz-15.10.2019-dK27mQRB2nbp547l3GE1SZEDuiLrOf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7798" y="278758"/>
            <a:ext cx="2142160" cy="1464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323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Течение беременности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142067"/>
            <a:ext cx="10477499" cy="415713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Течение многоплодной беременности нередко осложняется задержкой роста </a:t>
            </a:r>
            <a:r>
              <a:rPr lang="ru-RU" dirty="0" smtClean="0"/>
              <a:t>одного из </a:t>
            </a:r>
            <a:r>
              <a:rPr lang="ru-RU" dirty="0"/>
              <a:t>плодов, частота которой в 10 раз выше таковой при одноплодной беременности </a:t>
            </a:r>
            <a:r>
              <a:rPr lang="ru-RU" dirty="0" smtClean="0"/>
              <a:t>и составляет </a:t>
            </a:r>
            <a:r>
              <a:rPr lang="ru-RU" dirty="0"/>
              <a:t>34% и 23% соответственно при моно- и </a:t>
            </a:r>
            <a:r>
              <a:rPr lang="ru-RU" dirty="0" err="1" smtClean="0"/>
              <a:t>бихориальной</a:t>
            </a:r>
            <a:r>
              <a:rPr lang="ru-RU" dirty="0" smtClean="0"/>
              <a:t> двойне</a:t>
            </a:r>
            <a:r>
              <a:rPr lang="ru-RU" dirty="0"/>
              <a:t>. </a:t>
            </a:r>
            <a:r>
              <a:rPr lang="ru-RU" dirty="0" smtClean="0"/>
              <a:t>Более выражена </a:t>
            </a:r>
            <a:r>
              <a:rPr lang="ru-RU" dirty="0"/>
              <a:t>зависимость от типа </a:t>
            </a:r>
            <a:r>
              <a:rPr lang="ru-RU" dirty="0" err="1"/>
              <a:t>плацентации</a:t>
            </a:r>
            <a:r>
              <a:rPr lang="ru-RU" dirty="0"/>
              <a:t> частоты задержки роста обоих плодов </a:t>
            </a:r>
            <a:r>
              <a:rPr lang="ru-RU" dirty="0" smtClean="0"/>
              <a:t>- 7,5</a:t>
            </a:r>
            <a:r>
              <a:rPr lang="ru-RU" dirty="0"/>
              <a:t>% при </a:t>
            </a:r>
            <a:r>
              <a:rPr lang="ru-RU" dirty="0" err="1"/>
              <a:t>монохориальной</a:t>
            </a:r>
            <a:r>
              <a:rPr lang="ru-RU" dirty="0"/>
              <a:t> и 1,7% при </a:t>
            </a:r>
            <a:r>
              <a:rPr lang="ru-RU" dirty="0" err="1"/>
              <a:t>бихориальной</a:t>
            </a:r>
            <a:r>
              <a:rPr lang="ru-RU" dirty="0"/>
              <a:t> двойне. Особого </a:t>
            </a:r>
            <a:r>
              <a:rPr lang="ru-RU" dirty="0" smtClean="0"/>
              <a:t>внимания заслуживает </a:t>
            </a:r>
            <a:r>
              <a:rPr lang="ru-RU" dirty="0"/>
              <a:t>так называемая селективная задержка роста плода при </a:t>
            </a:r>
            <a:r>
              <a:rPr lang="ru-RU" dirty="0" err="1" smtClean="0"/>
              <a:t>монохориальной</a:t>
            </a:r>
            <a:r>
              <a:rPr lang="ru-RU" dirty="0" smtClean="0"/>
              <a:t> двойне </a:t>
            </a:r>
            <a:r>
              <a:rPr lang="ru-RU" dirty="0"/>
              <a:t>(разница предполагаемой массы плодов более 25%), при которой высок </a:t>
            </a:r>
            <a:r>
              <a:rPr lang="ru-RU" dirty="0" smtClean="0"/>
              <a:t>риск внутриутробной </a:t>
            </a:r>
            <a:r>
              <a:rPr lang="ru-RU" dirty="0"/>
              <a:t>гибели плода с меньшей массой.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Одним из наиболее частых осложнений многоплодной </a:t>
            </a:r>
            <a:r>
              <a:rPr lang="ru-RU" dirty="0" smtClean="0"/>
              <a:t>беременности являются </a:t>
            </a:r>
            <a:r>
              <a:rPr lang="ru-RU" dirty="0"/>
              <a:t>преждевременные роды, одной из основных причин которых </a:t>
            </a:r>
            <a:r>
              <a:rPr lang="ru-RU" dirty="0" smtClean="0"/>
              <a:t>является </a:t>
            </a:r>
            <a:r>
              <a:rPr lang="ru-RU" dirty="0" err="1" smtClean="0"/>
              <a:t>перерастяжение</a:t>
            </a:r>
            <a:r>
              <a:rPr lang="ru-RU" dirty="0" smtClean="0"/>
              <a:t> </a:t>
            </a:r>
            <a:r>
              <a:rPr lang="ru-RU" dirty="0"/>
              <a:t>матки. При этом, чем больше число вынашиваемых плодов, тем </a:t>
            </a:r>
            <a:r>
              <a:rPr lang="ru-RU" dirty="0" smtClean="0"/>
              <a:t>чаще наблюдаются </a:t>
            </a:r>
            <a:r>
              <a:rPr lang="ru-RU" dirty="0"/>
              <a:t>преждевременные роды.</a:t>
            </a:r>
          </a:p>
        </p:txBody>
      </p:sp>
      <p:pic>
        <p:nvPicPr>
          <p:cNvPr id="4" name="Picture 2" descr="C:\Users\Admin\Desktop\webinfo.kz-15.10.2019-dK27mQRB2nbp547l3GE1SZEDuiLrOf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7797" y="278758"/>
            <a:ext cx="3401111" cy="2325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06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080304"/>
          </a:xfrm>
        </p:spPr>
        <p:txBody>
          <a:bodyPr/>
          <a:lstStyle/>
          <a:p>
            <a:r>
              <a:rPr lang="ru-RU" dirty="0" smtClean="0"/>
              <a:t>Ведение беременности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1" y="1620457"/>
            <a:ext cx="11125199" cy="5237544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ru-RU" sz="24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Пациентки </a:t>
            </a:r>
            <a:r>
              <a:rPr lang="ru-RU" sz="2400" dirty="0"/>
              <a:t>с многоплодием должны посещать женскую консультацию чаще, чем </a:t>
            </a:r>
            <a:r>
              <a:rPr lang="ru-RU" sz="2400" dirty="0" smtClean="0"/>
              <a:t>при одноплодной</a:t>
            </a:r>
            <a:r>
              <a:rPr lang="ru-RU" sz="2400" dirty="0"/>
              <a:t>: 2 раза в месяц до 28 </a:t>
            </a:r>
            <a:r>
              <a:rPr lang="ru-RU" sz="2400" dirty="0" smtClean="0"/>
              <a:t>недели </a:t>
            </a:r>
            <a:r>
              <a:rPr lang="ru-RU" sz="2400" dirty="0"/>
              <a:t>(когда выдается листок нетрудоспособности </a:t>
            </a:r>
            <a:r>
              <a:rPr lang="ru-RU" sz="2400" dirty="0" smtClean="0"/>
              <a:t>по беременности </a:t>
            </a:r>
            <a:r>
              <a:rPr lang="ru-RU" sz="2400" dirty="0"/>
              <a:t>и родам), после 28 </a:t>
            </a:r>
            <a:r>
              <a:rPr lang="ru-RU" sz="2400" dirty="0" smtClean="0"/>
              <a:t>недели </a:t>
            </a:r>
            <a:r>
              <a:rPr lang="ru-RU" sz="2400" dirty="0"/>
              <a:t>- 1 раз в 7-10 дней. Консультация </a:t>
            </a:r>
            <a:r>
              <a:rPr lang="ru-RU" sz="2400" dirty="0" smtClean="0"/>
              <a:t>терапевтом проводится </a:t>
            </a:r>
            <a:r>
              <a:rPr lang="ru-RU" sz="2400" dirty="0"/>
              <a:t>3 раза за </a:t>
            </a:r>
            <a:r>
              <a:rPr lang="ru-RU" sz="2400" dirty="0" smtClean="0"/>
              <a:t>беременность.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 Учитывая </a:t>
            </a:r>
            <a:r>
              <a:rPr lang="ru-RU" sz="2400" dirty="0"/>
              <a:t>повышенную потребность в калорийности, белках, минералах, </a:t>
            </a:r>
            <a:r>
              <a:rPr lang="ru-RU" sz="2400" dirty="0" smtClean="0"/>
              <a:t>витаминах при </a:t>
            </a:r>
            <a:r>
              <a:rPr lang="ru-RU" sz="2400" dirty="0"/>
              <a:t>многоплодной беременности назначается полноценное </a:t>
            </a:r>
            <a:r>
              <a:rPr lang="ru-RU" sz="2400" dirty="0" smtClean="0"/>
              <a:t>сбалансированное питание</a:t>
            </a:r>
            <a:r>
              <a:rPr lang="ru-RU" sz="2400" dirty="0"/>
              <a:t>. Общая прибавка массы тела за беременность при многоплодии должна </a:t>
            </a:r>
            <a:r>
              <a:rPr lang="ru-RU" sz="2400" dirty="0" smtClean="0"/>
              <a:t>быть не </a:t>
            </a:r>
            <a:r>
              <a:rPr lang="ru-RU" sz="2400" dirty="0"/>
              <a:t>менее 18-20 кг. Особенно важна прибавка массы тела в первой </a:t>
            </a:r>
            <a:r>
              <a:rPr lang="ru-RU" sz="2400" dirty="0" smtClean="0"/>
              <a:t>половине беременности </a:t>
            </a:r>
            <a:r>
              <a:rPr lang="ru-RU" sz="2400" dirty="0"/>
              <a:t>- не менее 10 </a:t>
            </a:r>
            <a:r>
              <a:rPr lang="ru-RU" sz="2400" dirty="0" smtClean="0"/>
              <a:t>кг.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Беременным </a:t>
            </a:r>
            <a:r>
              <a:rPr lang="ru-RU" sz="2400" dirty="0"/>
              <a:t>с многоплодием с 16-20 </a:t>
            </a:r>
            <a:r>
              <a:rPr lang="ru-RU" sz="2400" dirty="0" smtClean="0"/>
              <a:t>недели </a:t>
            </a:r>
            <a:r>
              <a:rPr lang="ru-RU" sz="2400" dirty="0"/>
              <a:t>необходима профилактика </a:t>
            </a:r>
            <a:r>
              <a:rPr lang="ru-RU" sz="2400" dirty="0" smtClean="0"/>
              <a:t>анемии (оральный </a:t>
            </a:r>
            <a:r>
              <a:rPr lang="ru-RU" sz="2400" dirty="0"/>
              <a:t>прием железосодержащих препаратов 60-100 мг/сутки и фолиевой </a:t>
            </a:r>
            <a:r>
              <a:rPr lang="ru-RU" sz="2400" dirty="0" smtClean="0"/>
              <a:t>кислоты1 </a:t>
            </a:r>
            <a:r>
              <a:rPr lang="ru-RU" sz="2400" dirty="0"/>
              <a:t>мг/сутки</a:t>
            </a:r>
            <a:r>
              <a:rPr lang="ru-RU" sz="2400" dirty="0" smtClean="0"/>
              <a:t>).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Admin\Desktop\depositphotos_62390465-stock-photo-colored-bel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4065" y="144203"/>
            <a:ext cx="2830352" cy="1881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4706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068729"/>
          </a:xfrm>
        </p:spPr>
        <p:txBody>
          <a:bodyPr/>
          <a:lstStyle/>
          <a:p>
            <a:r>
              <a:rPr lang="ru-RU" dirty="0" smtClean="0"/>
              <a:t>                        Ведение </a:t>
            </a:r>
            <a:r>
              <a:rPr lang="ru-RU" dirty="0" smtClean="0"/>
              <a:t>беременности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1" y="1904999"/>
            <a:ext cx="11125199" cy="495300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Для </a:t>
            </a:r>
            <a:r>
              <a:rPr lang="ru-RU" sz="2000" dirty="0"/>
              <a:t>прогнозирования преждевременных родов необходимо исследовать </a:t>
            </a:r>
            <a:r>
              <a:rPr lang="ru-RU" sz="2000" dirty="0" smtClean="0"/>
              <a:t>состояние шейки </a:t>
            </a:r>
            <a:r>
              <a:rPr lang="ru-RU" sz="2000" dirty="0"/>
              <a:t>матки в 19-20 </a:t>
            </a:r>
            <a:r>
              <a:rPr lang="ru-RU" sz="2000" dirty="0" smtClean="0"/>
              <a:t>недель </a:t>
            </a:r>
            <a:r>
              <a:rPr lang="ru-RU" sz="2000" dirty="0"/>
              <a:t>с помощью </a:t>
            </a:r>
            <a:r>
              <a:rPr lang="ru-RU" sz="2000" dirty="0" err="1"/>
              <a:t>трансвагинальной</a:t>
            </a:r>
            <a:r>
              <a:rPr lang="ru-RU" sz="2000" dirty="0"/>
              <a:t> </a:t>
            </a:r>
            <a:r>
              <a:rPr lang="ru-RU" sz="2000" dirty="0" err="1"/>
              <a:t>цервикографии</a:t>
            </a:r>
            <a:r>
              <a:rPr lang="ru-RU" sz="2000" dirty="0"/>
              <a:t>, </a:t>
            </a:r>
            <a:r>
              <a:rPr lang="ru-RU" sz="2000" dirty="0" smtClean="0"/>
              <a:t>которая позволяет</a:t>
            </a:r>
            <a:r>
              <a:rPr lang="ru-RU" sz="2000" dirty="0"/>
              <a:t>, помимо оценки длины шейки матки, определить состояние </a:t>
            </a:r>
            <a:r>
              <a:rPr lang="ru-RU" sz="2000" dirty="0" smtClean="0"/>
              <a:t>внутреннего зева</a:t>
            </a:r>
            <a:r>
              <a:rPr lang="ru-RU" sz="2000" dirty="0"/>
              <a:t>. По нашим данным при длине шейки матки ≤34 мм в 22-24 </a:t>
            </a:r>
            <a:r>
              <a:rPr lang="ru-RU" sz="2000" dirty="0" smtClean="0"/>
              <a:t>недели </a:t>
            </a:r>
            <a:r>
              <a:rPr lang="ru-RU" sz="2000" dirty="0"/>
              <a:t>повышен </a:t>
            </a:r>
            <a:r>
              <a:rPr lang="ru-RU" sz="2000" dirty="0" smtClean="0"/>
              <a:t>риск преждевременных </a:t>
            </a:r>
            <a:r>
              <a:rPr lang="ru-RU" sz="2000" dirty="0"/>
              <a:t>родов до 36 недель; критерием риска преждевременных родов </a:t>
            </a:r>
            <a:r>
              <a:rPr lang="ru-RU" sz="2000" dirty="0" smtClean="0"/>
              <a:t>в 32-35 </a:t>
            </a:r>
            <a:r>
              <a:rPr lang="ru-RU" sz="2000" dirty="0" smtClean="0"/>
              <a:t>недели </a:t>
            </a:r>
            <a:r>
              <a:rPr lang="ru-RU" sz="2000" dirty="0"/>
              <a:t>является длина шейки матки ≤27 мм, а критерием риска «</a:t>
            </a:r>
            <a:r>
              <a:rPr lang="ru-RU" sz="2000" dirty="0" smtClean="0"/>
              <a:t>ранних» преждевременных </a:t>
            </a:r>
            <a:r>
              <a:rPr lang="ru-RU" sz="2000" dirty="0"/>
              <a:t>родов </a:t>
            </a:r>
            <a:r>
              <a:rPr lang="ru-RU" sz="2000" dirty="0" smtClean="0"/>
              <a:t>(до </a:t>
            </a:r>
            <a:r>
              <a:rPr lang="ru-RU" sz="2000" dirty="0"/>
              <a:t>32 </a:t>
            </a:r>
            <a:r>
              <a:rPr lang="ru-RU" sz="2000" dirty="0" smtClean="0"/>
              <a:t>недель) </a:t>
            </a:r>
            <a:r>
              <a:rPr lang="ru-RU" sz="2000" dirty="0"/>
              <a:t>- ≤ 19 мм.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/>
              <a:t>Для профилактики преждевременных родов беременным с </a:t>
            </a:r>
            <a:r>
              <a:rPr lang="ru-RU" sz="2000" dirty="0" smtClean="0"/>
              <a:t>многоплодием рекомендуется </a:t>
            </a:r>
            <a:r>
              <a:rPr lang="ru-RU" sz="2000" dirty="0"/>
              <a:t>ограничение физической активности, увеличение </a:t>
            </a:r>
            <a:r>
              <a:rPr lang="ru-RU" sz="2000" dirty="0" smtClean="0"/>
              <a:t>продолжительности дневного </a:t>
            </a:r>
            <a:r>
              <a:rPr lang="ru-RU" sz="2000" dirty="0"/>
              <a:t>отдыха (трижды по 1-2 ч). Обоснованным является </a:t>
            </a:r>
            <a:r>
              <a:rPr lang="ru-RU" sz="2000" dirty="0" smtClean="0"/>
              <a:t>профилактическое применение </a:t>
            </a:r>
            <a:r>
              <a:rPr lang="ru-RU" sz="2000" dirty="0"/>
              <a:t>акушерских пессариев. Расширяются показания к выдаче </a:t>
            </a:r>
            <a:r>
              <a:rPr lang="ru-RU" sz="2000" dirty="0" smtClean="0"/>
              <a:t>больничного листа</a:t>
            </a:r>
            <a:r>
              <a:rPr lang="ru-RU" sz="2000" dirty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/>
              <a:t>При задержке роста плода/плодов, особенно при </a:t>
            </a:r>
            <a:r>
              <a:rPr lang="ru-RU" sz="2000" dirty="0" err="1"/>
              <a:t>монохориальной</a:t>
            </a:r>
            <a:r>
              <a:rPr lang="ru-RU" sz="2000" dirty="0"/>
              <a:t> </a:t>
            </a:r>
            <a:r>
              <a:rPr lang="ru-RU" sz="2000" dirty="0" smtClean="0"/>
              <a:t>двойне, необходима </a:t>
            </a:r>
            <a:r>
              <a:rPr lang="ru-RU" sz="2000" dirty="0"/>
              <a:t>госпитализация для тщательного контроля состояния плода с </a:t>
            </a:r>
            <a:r>
              <a:rPr lang="ru-RU" sz="2000" dirty="0" smtClean="0"/>
              <a:t>помощью </a:t>
            </a:r>
            <a:r>
              <a:rPr lang="ru-RU" sz="2000" dirty="0" err="1" smtClean="0"/>
              <a:t>допплерометрии</a:t>
            </a:r>
            <a:r>
              <a:rPr lang="ru-RU" sz="2000" dirty="0" smtClean="0"/>
              <a:t> </a:t>
            </a:r>
            <a:r>
              <a:rPr lang="ru-RU" sz="2000" dirty="0"/>
              <a:t>кровотока в системе мать-плацента-плод и </a:t>
            </a:r>
            <a:r>
              <a:rPr lang="ru-RU" sz="2000" dirty="0" err="1"/>
              <a:t>кардиотокографии</a:t>
            </a:r>
            <a:r>
              <a:rPr lang="ru-RU" sz="2000" dirty="0"/>
              <a:t> </a:t>
            </a:r>
            <a:r>
              <a:rPr lang="ru-RU" sz="2000" dirty="0" smtClean="0"/>
              <a:t>и соответствующей </a:t>
            </a:r>
            <a:r>
              <a:rPr lang="ru-RU" sz="2000" dirty="0"/>
              <a:t>терапии.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s://cf.ppt-online.org/files1/slide/7/7uWAdltjbhOB6TNDxHJwKk3ISq5FQr0GvcYyM9fisn/slide-10.jpg"/>
          <p:cNvPicPr/>
          <p:nvPr/>
        </p:nvPicPr>
        <p:blipFill>
          <a:blip r:embed="rId2" cstate="print"/>
          <a:srcRect l="54356" t="26895" r="4164" b="17884"/>
          <a:stretch>
            <a:fillRect/>
          </a:stretch>
        </p:blipFill>
        <p:spPr bwMode="auto">
          <a:xfrm>
            <a:off x="973419" y="148602"/>
            <a:ext cx="24669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4706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Осложнения  многоплодной беременности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701" y="1837267"/>
            <a:ext cx="11175999" cy="4715933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При многоплодной беременности возможно </a:t>
            </a:r>
            <a:r>
              <a:rPr lang="ru-RU" dirty="0" smtClean="0"/>
              <a:t>развитие специфических </a:t>
            </a:r>
            <a:r>
              <a:rPr lang="ru-RU" dirty="0"/>
              <a:t>осложнений: синдром </a:t>
            </a:r>
            <a:r>
              <a:rPr lang="ru-RU" dirty="0" err="1"/>
              <a:t>фето</a:t>
            </a:r>
            <a:r>
              <a:rPr lang="ru-RU" dirty="0"/>
              <a:t>-фетальной гемотрансфузии (СФФГ</a:t>
            </a:r>
            <a:r>
              <a:rPr lang="ru-RU" dirty="0" smtClean="0"/>
              <a:t>), обратная </a:t>
            </a:r>
            <a:r>
              <a:rPr lang="ru-RU" dirty="0"/>
              <a:t>артериальная перфузия, внутриутробная гибель одного из </a:t>
            </a:r>
            <a:r>
              <a:rPr lang="ru-RU" dirty="0" smtClean="0"/>
              <a:t>плодов, врожденные </a:t>
            </a:r>
            <a:r>
              <a:rPr lang="ru-RU" dirty="0"/>
              <a:t>аномалии развития одного из плодов, сросшиеся близнецы, </a:t>
            </a:r>
            <a:r>
              <a:rPr lang="ru-RU" dirty="0" smtClean="0"/>
              <a:t>хромосомная патология </a:t>
            </a:r>
            <a:r>
              <a:rPr lang="ru-RU" dirty="0"/>
              <a:t>одного из плодов</a:t>
            </a:r>
            <a:r>
              <a:rPr lang="ru-RU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/>
              <a:t>Синдром </a:t>
            </a:r>
            <a:r>
              <a:rPr lang="ru-RU" b="1" dirty="0" err="1"/>
              <a:t>фето-фетальной</a:t>
            </a:r>
            <a:r>
              <a:rPr lang="ru-RU" b="1" dirty="0"/>
              <a:t> гемотрансфузии </a:t>
            </a:r>
            <a:r>
              <a:rPr lang="ru-RU" dirty="0"/>
              <a:t>осложняет течение 5-25</a:t>
            </a:r>
            <a:r>
              <a:rPr lang="ru-RU" dirty="0" smtClean="0"/>
              <a:t>% </a:t>
            </a:r>
            <a:r>
              <a:rPr lang="ru-RU" dirty="0" smtClean="0"/>
              <a:t>многоплодных </a:t>
            </a:r>
            <a:r>
              <a:rPr lang="ru-RU" dirty="0"/>
              <a:t>однояйцовых </a:t>
            </a:r>
            <a:r>
              <a:rPr lang="ru-RU" dirty="0" smtClean="0"/>
              <a:t>беременностей. Для </a:t>
            </a:r>
            <a:r>
              <a:rPr lang="ru-RU" dirty="0"/>
              <a:t>СФФГ характерны артериовенозные анастомозы, располагающиеся в </a:t>
            </a:r>
            <a:r>
              <a:rPr lang="ru-RU" dirty="0" smtClean="0"/>
              <a:t>толще плаценты</a:t>
            </a:r>
            <a:r>
              <a:rPr lang="ru-RU" dirty="0"/>
              <a:t>, и практически всегда проходящие через капиллярное ложе </a:t>
            </a:r>
            <a:r>
              <a:rPr lang="ru-RU" dirty="0" smtClean="0"/>
              <a:t>котиледона. Выраженность </a:t>
            </a:r>
            <a:r>
              <a:rPr lang="ru-RU" dirty="0"/>
              <a:t>СФФГ (легкая, средняя, тяжелая) зависит от степени </a:t>
            </a:r>
            <a:r>
              <a:rPr lang="ru-RU" dirty="0" smtClean="0"/>
              <a:t>перераспределения крови </a:t>
            </a:r>
            <a:r>
              <a:rPr lang="ru-RU" dirty="0"/>
              <a:t>через эти анастомозы, которые варьируют в размерах, числе и направлении</a:t>
            </a:r>
            <a:r>
              <a:rPr lang="ru-RU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/>
              <a:t>Внутриутробная гибель</a:t>
            </a:r>
            <a:r>
              <a:rPr lang="ru-RU" dirty="0"/>
              <a:t> одного из плодов при многоплодной </a:t>
            </a:r>
            <a:r>
              <a:rPr lang="ru-RU" dirty="0" smtClean="0"/>
              <a:t>беременности может </a:t>
            </a:r>
            <a:r>
              <a:rPr lang="ru-RU" dirty="0"/>
              <a:t>наблюдаться в любом сроке </a:t>
            </a:r>
            <a:r>
              <a:rPr lang="ru-RU" dirty="0" err="1"/>
              <a:t>гестации</a:t>
            </a:r>
            <a:r>
              <a:rPr lang="ru-RU" dirty="0"/>
              <a:t> и результатом этого может </a:t>
            </a:r>
            <a:r>
              <a:rPr lang="ru-RU" dirty="0" smtClean="0"/>
              <a:t>быть «отмирание</a:t>
            </a:r>
            <a:r>
              <a:rPr lang="ru-RU" dirty="0"/>
              <a:t>» одного плодного яйца в I триместре, что отмечается в 20% </a:t>
            </a:r>
            <a:r>
              <a:rPr lang="ru-RU" dirty="0" smtClean="0"/>
              <a:t>наблюдений, и </a:t>
            </a:r>
            <a:r>
              <a:rPr lang="ru-RU" dirty="0"/>
              <a:t>«бумажный плод» во II триместре беременности</a:t>
            </a:r>
          </a:p>
          <a:p>
            <a:endParaRPr lang="ru-RU" dirty="0"/>
          </a:p>
        </p:txBody>
      </p:sp>
      <p:pic>
        <p:nvPicPr>
          <p:cNvPr id="3074" name="Picture 2" descr="C:\Users\Admin\Desktop\improvingl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2507" y="287096"/>
            <a:ext cx="2500432" cy="1844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5135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Осложнения многоплодной беременности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142067"/>
            <a:ext cx="10611090" cy="414298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dirty="0"/>
              <a:t>Обратная артериальная перфузия </a:t>
            </a:r>
            <a:r>
              <a:rPr lang="ru-RU" dirty="0"/>
              <a:t>присуща только </a:t>
            </a:r>
            <a:r>
              <a:rPr lang="ru-RU" dirty="0" err="1"/>
              <a:t>монохориальной</a:t>
            </a:r>
            <a:r>
              <a:rPr lang="ru-RU" dirty="0"/>
              <a:t> двойне </a:t>
            </a:r>
            <a:r>
              <a:rPr lang="ru-RU" dirty="0" smtClean="0"/>
              <a:t>и является </a:t>
            </a:r>
            <a:r>
              <a:rPr lang="ru-RU" dirty="0"/>
              <a:t>наиболее выраженным проявлением СФФГ. Вследствие наличия </a:t>
            </a:r>
            <a:r>
              <a:rPr lang="ru-RU" dirty="0" smtClean="0"/>
              <a:t>пупочных артерио-артериальных </a:t>
            </a:r>
            <a:r>
              <a:rPr lang="ru-RU" dirty="0"/>
              <a:t>анастомозов один плод (реципиент) развивается за счет </a:t>
            </a:r>
            <a:r>
              <a:rPr lang="ru-RU" dirty="0" smtClean="0"/>
              <a:t>плода-донора</a:t>
            </a:r>
            <a:r>
              <a:rPr lang="ru-RU" dirty="0"/>
              <a:t>. У плода-донора («насоса»), как правило, не бывает структурных аномалий, </a:t>
            </a:r>
            <a:r>
              <a:rPr lang="ru-RU" dirty="0" smtClean="0"/>
              <a:t>но обнаруживаются </a:t>
            </a:r>
            <a:r>
              <a:rPr lang="ru-RU" dirty="0"/>
              <a:t>признаки водянки. Плод-реципиент («паразитирующий») - всегда </a:t>
            </a:r>
            <a:r>
              <a:rPr lang="ru-RU" dirty="0" smtClean="0"/>
              <a:t>с множественными </a:t>
            </a:r>
            <a:r>
              <a:rPr lang="ru-RU" dirty="0"/>
              <a:t>аномалиями, несовместимыми с жизнью: отсутствие головы, </a:t>
            </a:r>
            <a:r>
              <a:rPr lang="ru-RU" dirty="0" smtClean="0"/>
              <a:t>сердца или </a:t>
            </a:r>
            <a:r>
              <a:rPr lang="ru-RU" dirty="0"/>
              <a:t>выявляются значительные дефекты этих органов (рудиментарное сердце). </a:t>
            </a:r>
            <a:r>
              <a:rPr lang="ru-RU" dirty="0" smtClean="0"/>
              <a:t>Прогноз для </a:t>
            </a:r>
            <a:r>
              <a:rPr lang="ru-RU" dirty="0"/>
              <a:t>плода-донора также неблагоприятен: при отсутствии внутриутробной </a:t>
            </a:r>
            <a:r>
              <a:rPr lang="ru-RU" dirty="0" smtClean="0"/>
              <a:t>коррекции смертность </a:t>
            </a:r>
            <a:r>
              <a:rPr lang="ru-RU" dirty="0"/>
              <a:t>достигает 50%. Единственная возможность сохранить жизнь </a:t>
            </a:r>
            <a:r>
              <a:rPr lang="ru-RU" dirty="0" smtClean="0"/>
              <a:t>плоду-донору- </a:t>
            </a:r>
            <a:r>
              <a:rPr lang="ru-RU" dirty="0"/>
              <a:t>это </a:t>
            </a:r>
            <a:r>
              <a:rPr lang="ru-RU" dirty="0" err="1"/>
              <a:t>фетоцид</a:t>
            </a:r>
            <a:r>
              <a:rPr lang="ru-RU" dirty="0"/>
              <a:t> плода-реципиента (</a:t>
            </a:r>
            <a:r>
              <a:rPr lang="ru-RU" dirty="0" err="1"/>
              <a:t>лигирование</a:t>
            </a:r>
            <a:r>
              <a:rPr lang="ru-RU" dirty="0"/>
              <a:t> пуповины</a:t>
            </a:r>
            <a:r>
              <a:rPr lang="ru-RU" dirty="0" smtClean="0"/>
              <a:t>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/>
              <a:t>Хромосомная патология </a:t>
            </a:r>
            <a:r>
              <a:rPr lang="ru-RU" dirty="0"/>
              <a:t>у каждого из плодов при двуяйцовой </a:t>
            </a:r>
            <a:r>
              <a:rPr lang="ru-RU" dirty="0" smtClean="0"/>
              <a:t>многоплодной беременности </a:t>
            </a:r>
            <a:r>
              <a:rPr lang="ru-RU" dirty="0"/>
              <a:t>наблюдается с такой же частотой, как при одноплодной, и, </a:t>
            </a:r>
            <a:r>
              <a:rPr lang="ru-RU" dirty="0" smtClean="0"/>
              <a:t>таким образом</a:t>
            </a:r>
            <a:r>
              <a:rPr lang="ru-RU" dirty="0"/>
              <a:t>, возможность поражения, по меньшей мере, одного из плодов удваивается. </a:t>
            </a:r>
            <a:r>
              <a:rPr lang="ru-RU" dirty="0" smtClean="0"/>
              <a:t>У однояйцовых </a:t>
            </a:r>
            <a:r>
              <a:rPr lang="ru-RU" dirty="0"/>
              <a:t>двоен риск хромосомной патологии такой же, как и при </a:t>
            </a:r>
            <a:r>
              <a:rPr lang="ru-RU" dirty="0" smtClean="0"/>
              <a:t>одноплодной беременности</a:t>
            </a:r>
            <a:r>
              <a:rPr lang="ru-RU" dirty="0"/>
              <a:t>, в большинстве наблюдений поражаются оба плода.</a:t>
            </a:r>
          </a:p>
        </p:txBody>
      </p:sp>
      <p:pic>
        <p:nvPicPr>
          <p:cNvPr id="4" name="Picture 2" descr="C:\Users\Admin\Desktop\improvingl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9439" y="263947"/>
            <a:ext cx="2500432" cy="1844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1690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860385"/>
          </a:xfrm>
        </p:spPr>
        <p:txBody>
          <a:bodyPr/>
          <a:lstStyle/>
          <a:p>
            <a:r>
              <a:rPr lang="ru-RU" dirty="0" smtClean="0"/>
              <a:t>Течение и ведение родов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1" y="1678329"/>
            <a:ext cx="11531600" cy="5039972"/>
          </a:xfrm>
        </p:spPr>
        <p:txBody>
          <a:bodyPr>
            <a:noAutofit/>
          </a:bodyPr>
          <a:lstStyle/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Течение </a:t>
            </a:r>
            <a:r>
              <a:rPr lang="ru-RU" sz="2400" dirty="0" smtClean="0"/>
              <a:t>родов при многоплодии характеризуется высокой частотой осложнений: </a:t>
            </a:r>
            <a:r>
              <a:rPr lang="ru-RU" sz="2400" b="1" dirty="0" smtClean="0"/>
              <a:t>первичная и вторичная слабость родовой деятельности</a:t>
            </a:r>
            <a:r>
              <a:rPr lang="ru-RU" sz="2400" dirty="0" smtClean="0"/>
              <a:t>, </a:t>
            </a:r>
            <a:r>
              <a:rPr lang="ru-RU" sz="2400" b="1" dirty="0" smtClean="0"/>
              <a:t>преждевременное излитие околоплодных вод</a:t>
            </a:r>
            <a:r>
              <a:rPr lang="ru-RU" sz="2400" dirty="0" smtClean="0"/>
              <a:t>, </a:t>
            </a:r>
            <a:r>
              <a:rPr lang="ru-RU" sz="2400" b="1" dirty="0" smtClean="0"/>
              <a:t>выпадение петель пуповины, мелких частей плода</a:t>
            </a:r>
            <a:r>
              <a:rPr lang="ru-RU" sz="2400" dirty="0" smtClean="0"/>
              <a:t>. Одним из серьезных осложнений </a:t>
            </a:r>
            <a:r>
              <a:rPr lang="ru-RU" sz="2400" dirty="0" err="1" smtClean="0"/>
              <a:t>интранатального</a:t>
            </a:r>
            <a:r>
              <a:rPr lang="ru-RU" sz="2400" dirty="0" smtClean="0"/>
              <a:t> периода является </a:t>
            </a:r>
            <a:r>
              <a:rPr lang="ru-RU" sz="2400" b="1" dirty="0" smtClean="0"/>
              <a:t>преждевременная отслойка плаценты первого </a:t>
            </a:r>
            <a:r>
              <a:rPr lang="ru-RU" sz="2400" dirty="0" smtClean="0"/>
              <a:t>или </a:t>
            </a:r>
            <a:r>
              <a:rPr lang="ru-RU" sz="2400" b="1" dirty="0" smtClean="0"/>
              <a:t>второго плода</a:t>
            </a:r>
            <a:r>
              <a:rPr lang="ru-RU" sz="2400" dirty="0" smtClean="0"/>
              <a:t>. Причиной отслойки плаценты после рождения первого плода является быстрое уменьшение объема матки и понижение внутриматочного давления, что представляет особую опасность при </a:t>
            </a:r>
            <a:r>
              <a:rPr lang="ru-RU" sz="2400" dirty="0" err="1" smtClean="0"/>
              <a:t>монохориальной</a:t>
            </a:r>
            <a:r>
              <a:rPr lang="ru-RU" sz="2400" dirty="0" smtClean="0"/>
              <a:t> двойне. Редким (1 на 800 беременностей двойней), но тяжелым </a:t>
            </a:r>
            <a:r>
              <a:rPr lang="ru-RU" sz="2400" dirty="0" err="1" smtClean="0"/>
              <a:t>интранатальным</a:t>
            </a:r>
            <a:r>
              <a:rPr lang="ru-RU" sz="2400" dirty="0" smtClean="0"/>
              <a:t> осложнением является </a:t>
            </a:r>
            <a:r>
              <a:rPr lang="ru-RU" sz="2400" b="1" dirty="0" smtClean="0"/>
              <a:t>коллизия плодов </a:t>
            </a:r>
            <a:r>
              <a:rPr lang="ru-RU" sz="2400" dirty="0" smtClean="0"/>
              <a:t>при тазовом </a:t>
            </a:r>
            <a:r>
              <a:rPr lang="ru-RU" sz="2400" dirty="0" err="1" smtClean="0"/>
              <a:t>предлежании</a:t>
            </a:r>
            <a:r>
              <a:rPr lang="ru-RU" sz="2400" dirty="0" smtClean="0"/>
              <a:t> первого плода и головном </a:t>
            </a:r>
            <a:r>
              <a:rPr lang="ru-RU" sz="2400" dirty="0" err="1" smtClean="0"/>
              <a:t>предлежании</a:t>
            </a:r>
            <a:r>
              <a:rPr lang="ru-RU" sz="2400" dirty="0" smtClean="0"/>
              <a:t> второго. При этом головка второго одного плода цепляется за головку второго, и они одновременно вступают во вход малого таза. При коллизии близнецов методом выбора является экстренное кесарево сечение.</a:t>
            </a:r>
          </a:p>
          <a:p>
            <a:pPr algn="just"/>
            <a:endParaRPr lang="ru-RU" sz="2400" dirty="0"/>
          </a:p>
        </p:txBody>
      </p:sp>
      <p:pic>
        <p:nvPicPr>
          <p:cNvPr id="4" name="Picture 2" descr="C:\Users\Admin\Desktop\4-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8576" y="186473"/>
            <a:ext cx="3240913" cy="1693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5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045580"/>
          </a:xfrm>
        </p:spPr>
        <p:txBody>
          <a:bodyPr/>
          <a:lstStyle/>
          <a:p>
            <a:r>
              <a:rPr lang="ru-RU" dirty="0" smtClean="0"/>
              <a:t>Течение и ведение родов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1" y="1866901"/>
            <a:ext cx="11531600" cy="48514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/>
              <a:t>Метод </a:t>
            </a:r>
            <a:r>
              <a:rPr lang="ru-RU" sz="2400" dirty="0" err="1" smtClean="0"/>
              <a:t>родоразрешения</a:t>
            </a:r>
            <a:r>
              <a:rPr lang="ru-RU" sz="2400" dirty="0" smtClean="0"/>
              <a:t> при двойне зависит от положения и </a:t>
            </a:r>
            <a:r>
              <a:rPr lang="ru-RU" sz="2400" dirty="0" err="1" smtClean="0"/>
              <a:t>предлежания</a:t>
            </a:r>
            <a:r>
              <a:rPr lang="ru-RU" sz="2400" dirty="0" smtClean="0"/>
              <a:t> плодов. Оптимальным методом </a:t>
            </a:r>
            <a:r>
              <a:rPr lang="ru-RU" sz="2400" dirty="0" err="1" smtClean="0"/>
              <a:t>родоразрешении</a:t>
            </a:r>
            <a:r>
              <a:rPr lang="ru-RU" sz="2400" dirty="0" smtClean="0"/>
              <a:t> при головном/головном </a:t>
            </a:r>
            <a:r>
              <a:rPr lang="ru-RU" sz="2400" dirty="0" err="1" smtClean="0"/>
              <a:t>предлежании</a:t>
            </a:r>
            <a:r>
              <a:rPr lang="ru-RU" sz="2400" dirty="0" smtClean="0"/>
              <a:t> обоих плодов являются роды через естественные родовые пути, при поперечном положении первого плода - кесарево сечение. Тазовое </a:t>
            </a:r>
            <a:r>
              <a:rPr lang="ru-RU" sz="2400" dirty="0" err="1" smtClean="0"/>
              <a:t>предлежание</a:t>
            </a:r>
            <a:r>
              <a:rPr lang="ru-RU" sz="2400" dirty="0" smtClean="0"/>
              <a:t> первого плода у первородящих также является показанием к кесареву сечению. При головном </a:t>
            </a:r>
            <a:r>
              <a:rPr lang="ru-RU" sz="2400" dirty="0" err="1" smtClean="0"/>
              <a:t>предлежании</a:t>
            </a:r>
            <a:r>
              <a:rPr lang="ru-RU" sz="2400" dirty="0" smtClean="0"/>
              <a:t> первого и тазовом </a:t>
            </a:r>
            <a:r>
              <a:rPr lang="ru-RU" sz="2400" dirty="0" err="1" smtClean="0"/>
              <a:t>предлежании</a:t>
            </a:r>
            <a:r>
              <a:rPr lang="ru-RU" sz="2400" dirty="0"/>
              <a:t> второго методом выбора являются роды через естественные родовые пути. </a:t>
            </a:r>
            <a:endParaRPr lang="ru-RU" sz="2400" dirty="0" smtClean="0"/>
          </a:p>
          <a:p>
            <a:pPr algn="just"/>
            <a:r>
              <a:rPr lang="ru-RU" sz="2400" dirty="0" smtClean="0"/>
              <a:t>Во </a:t>
            </a:r>
            <a:r>
              <a:rPr lang="ru-RU" sz="2400" dirty="0"/>
              <a:t>время многоплодных родов обязательно проводится профилактика кровотечения </a:t>
            </a:r>
            <a:r>
              <a:rPr lang="ru-RU" sz="2400" dirty="0" smtClean="0"/>
              <a:t>в последовом </a:t>
            </a:r>
            <a:r>
              <a:rPr lang="ru-RU" sz="2400" dirty="0"/>
              <a:t>и послеродовом периодах в связи с высоким риском </a:t>
            </a:r>
            <a:r>
              <a:rPr lang="ru-RU" sz="2400" dirty="0" smtClean="0"/>
              <a:t>гипотонического кровотечения </a:t>
            </a:r>
            <a:r>
              <a:rPr lang="ru-RU" sz="2400" dirty="0"/>
              <a:t>из-за </a:t>
            </a:r>
            <a:r>
              <a:rPr lang="ru-RU" sz="2400" dirty="0" err="1"/>
              <a:t>перерастянутости</a:t>
            </a:r>
            <a:r>
              <a:rPr lang="ru-RU" sz="2400" dirty="0"/>
              <a:t> </a:t>
            </a:r>
            <a:r>
              <a:rPr lang="ru-RU" sz="2400" dirty="0" smtClean="0"/>
              <a:t>матки. При </a:t>
            </a:r>
            <a:r>
              <a:rPr lang="ru-RU" sz="2400" dirty="0"/>
              <a:t>многоплодных родах необходимо присутствие двух и более акушерок </a:t>
            </a:r>
            <a:r>
              <a:rPr lang="ru-RU" sz="2400" dirty="0" smtClean="0"/>
              <a:t>и неонатологов. Все </a:t>
            </a:r>
            <a:r>
              <a:rPr lang="ru-RU" sz="2400" dirty="0"/>
              <a:t>многоплодные роды, за исключением неосложненных двоен, должны </a:t>
            </a:r>
            <a:r>
              <a:rPr lang="ru-RU" sz="2400" dirty="0" smtClean="0"/>
              <a:t>проводиться в </a:t>
            </a:r>
            <a:r>
              <a:rPr lang="ru-RU" sz="2400" dirty="0"/>
              <a:t>акушерских стационарах 3-го уровня.</a:t>
            </a:r>
          </a:p>
          <a:p>
            <a:pPr algn="just"/>
            <a:endParaRPr lang="ru-RU" dirty="0"/>
          </a:p>
        </p:txBody>
      </p:sp>
      <p:pic>
        <p:nvPicPr>
          <p:cNvPr id="4098" name="Picture 2" descr="C:\Users\Admin\Desktop\4-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8576" y="186473"/>
            <a:ext cx="3240913" cy="1693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5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СПИСОК  </a:t>
            </a:r>
            <a:r>
              <a:rPr lang="ru-RU" dirty="0" err="1" smtClean="0"/>
              <a:t>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7376" y="2002420"/>
            <a:ext cx="10482942" cy="4305783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«Акушерство» Национальное руководство. Москва. «</a:t>
            </a:r>
            <a:r>
              <a:rPr lang="ru-RU" sz="2800" dirty="0" err="1" smtClean="0"/>
              <a:t>ГЭОТАР-Медиа</a:t>
            </a:r>
            <a:r>
              <a:rPr lang="ru-RU" sz="2800" dirty="0" smtClean="0"/>
              <a:t>»,2007г. Гл.21</a:t>
            </a:r>
          </a:p>
          <a:p>
            <a:r>
              <a:rPr lang="ru-RU" sz="2800" dirty="0" smtClean="0"/>
              <a:t>Медведев М.В. Многоплодная беременность. Часть 2. Издательство «Киев». 2017 г.</a:t>
            </a:r>
          </a:p>
          <a:p>
            <a:r>
              <a:rPr lang="ru-RU" sz="2800" dirty="0" smtClean="0"/>
              <a:t>Радзинский В.Е. «Акушерство». Учебник для акушерских отделений. Москва. «</a:t>
            </a:r>
            <a:r>
              <a:rPr lang="ru-RU" sz="2800" dirty="0" err="1" smtClean="0"/>
              <a:t>ГЭОТАР-Медиа</a:t>
            </a:r>
            <a:r>
              <a:rPr lang="ru-RU" sz="2800" dirty="0" smtClean="0"/>
              <a:t>»,2016г. Гл. 3</a:t>
            </a:r>
          </a:p>
          <a:p>
            <a:r>
              <a:rPr lang="ru-RU" sz="2800" dirty="0" smtClean="0"/>
              <a:t>Сенча А.Н., </a:t>
            </a:r>
            <a:r>
              <a:rPr lang="ru-RU" sz="2800" dirty="0" err="1" smtClean="0"/>
              <a:t>Костюков</a:t>
            </a:r>
            <a:r>
              <a:rPr lang="ru-RU" sz="2800" dirty="0" smtClean="0"/>
              <a:t> К.В. </a:t>
            </a:r>
            <a:r>
              <a:rPr lang="ru-RU" sz="2800" dirty="0" err="1" smtClean="0"/>
              <a:t>Эхография</a:t>
            </a:r>
            <a:r>
              <a:rPr lang="ru-RU" sz="2800" dirty="0" smtClean="0"/>
              <a:t> многоплодной беременности. </a:t>
            </a:r>
            <a:r>
              <a:rPr lang="ru-RU" sz="2800" dirty="0" err="1" smtClean="0"/>
              <a:t>МЕДпресс-информ</a:t>
            </a:r>
            <a:r>
              <a:rPr lang="ru-RU" sz="2800" dirty="0" smtClean="0"/>
              <a:t>. 2019</a:t>
            </a:r>
          </a:p>
          <a:p>
            <a:r>
              <a:rPr lang="ru-RU" sz="2800" dirty="0" err="1" smtClean="0"/>
              <a:t>Сичинава</a:t>
            </a:r>
            <a:r>
              <a:rPr lang="ru-RU" sz="2800" dirty="0" smtClean="0"/>
              <a:t> Л.Г., Панина О.Б. Многоплодная беременность. Издательство «МИА». Москва.: 2015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2738" y="561462"/>
            <a:ext cx="10131425" cy="4585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Знать:</a:t>
            </a:r>
          </a:p>
          <a:p>
            <a:r>
              <a:rPr lang="ru-RU" sz="2400" dirty="0" smtClean="0"/>
              <a:t>Этиология, понятие, классификация многоплодной беременности;</a:t>
            </a:r>
          </a:p>
          <a:p>
            <a:r>
              <a:rPr lang="ru-RU" sz="2400" dirty="0" smtClean="0"/>
              <a:t>Диагностика;</a:t>
            </a:r>
          </a:p>
          <a:p>
            <a:r>
              <a:rPr lang="ru-RU" sz="2400" dirty="0" smtClean="0"/>
              <a:t>Особенности течения беременности и ведение родов;</a:t>
            </a:r>
          </a:p>
          <a:p>
            <a:r>
              <a:rPr lang="ru-RU" sz="2400" dirty="0" smtClean="0"/>
              <a:t>Показания для операции кесарева сечения;</a:t>
            </a:r>
          </a:p>
          <a:p>
            <a:pPr>
              <a:buNone/>
            </a:pPr>
            <a:r>
              <a:rPr lang="ru-RU" sz="2400" b="1" dirty="0" smtClean="0"/>
              <a:t>Уметь:</a:t>
            </a:r>
          </a:p>
          <a:p>
            <a:r>
              <a:rPr lang="ru-RU" sz="2400" dirty="0" smtClean="0"/>
              <a:t>Особенности наблюдения за роженицей и родильницей;</a:t>
            </a:r>
          </a:p>
          <a:p>
            <a:r>
              <a:rPr lang="ru-RU" sz="2400" dirty="0" smtClean="0"/>
              <a:t>Профилактика осложнений в родах со стороны матери и плодов.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Содержание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2" y="1676401"/>
            <a:ext cx="5534889" cy="41148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Определение</a:t>
            </a:r>
          </a:p>
          <a:p>
            <a:r>
              <a:rPr lang="ru-RU" sz="2000" dirty="0" smtClean="0"/>
              <a:t>Факторы возникновения</a:t>
            </a:r>
          </a:p>
          <a:p>
            <a:r>
              <a:rPr lang="ru-RU" sz="2000" dirty="0" smtClean="0"/>
              <a:t>Классификация</a:t>
            </a:r>
          </a:p>
          <a:p>
            <a:r>
              <a:rPr lang="ru-RU" sz="2000" dirty="0" smtClean="0"/>
              <a:t>Диагностика</a:t>
            </a:r>
          </a:p>
          <a:p>
            <a:r>
              <a:rPr lang="ru-RU" sz="2000" dirty="0" smtClean="0"/>
              <a:t>Течение беременности</a:t>
            </a:r>
          </a:p>
          <a:p>
            <a:r>
              <a:rPr lang="ru-RU" sz="2000" dirty="0" smtClean="0"/>
              <a:t>Ведение беременности</a:t>
            </a:r>
          </a:p>
          <a:p>
            <a:r>
              <a:rPr lang="ru-RU" sz="2000" dirty="0" smtClean="0"/>
              <a:t>Осложнения многоплодной беременности</a:t>
            </a:r>
          </a:p>
          <a:p>
            <a:r>
              <a:rPr lang="ru-RU" sz="2000" dirty="0" smtClean="0"/>
              <a:t>Течение и ведение родов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20671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676400"/>
            <a:ext cx="5673435" cy="1219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Многоплодная беременность- беременность , при которой в организме женщины развивается два плода и более.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1875" y="152400"/>
            <a:ext cx="4709674" cy="5597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948" y="2951018"/>
            <a:ext cx="6737927" cy="3768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01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Факторы возникновения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2" y="2142067"/>
            <a:ext cx="7485926" cy="3649133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Возраст матери старше 35 лет</a:t>
            </a:r>
          </a:p>
          <a:p>
            <a:r>
              <a:rPr lang="ru-RU" sz="2400" dirty="0" smtClean="0"/>
              <a:t>Наследственный фактор(в основном по материнской </a:t>
            </a:r>
            <a:r>
              <a:rPr lang="ru-RU" sz="2400" dirty="0" smtClean="0"/>
              <a:t>линии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Высокий </a:t>
            </a:r>
            <a:r>
              <a:rPr lang="ru-RU" sz="2400" dirty="0" smtClean="0"/>
              <a:t>паритет (</a:t>
            </a:r>
            <a:r>
              <a:rPr lang="ru-RU" sz="2400" dirty="0" err="1" smtClean="0"/>
              <a:t>многорожавшие</a:t>
            </a:r>
            <a:r>
              <a:rPr lang="ru-RU" sz="2400" dirty="0" smtClean="0"/>
              <a:t> , </a:t>
            </a:r>
            <a:r>
              <a:rPr lang="ru-RU" sz="2400" dirty="0" err="1" smtClean="0"/>
              <a:t>многобеременные</a:t>
            </a:r>
            <a:r>
              <a:rPr lang="ru-RU" sz="2400" dirty="0" smtClean="0"/>
              <a:t> женщины)</a:t>
            </a:r>
          </a:p>
          <a:p>
            <a:r>
              <a:rPr lang="ru-RU" sz="2400" dirty="0" smtClean="0"/>
              <a:t>Аномалии развития матки</a:t>
            </a:r>
          </a:p>
          <a:p>
            <a:r>
              <a:rPr lang="ru-RU" sz="2400" dirty="0" smtClean="0"/>
              <a:t>Длительное применение оральных контрацептивов</a:t>
            </a:r>
          </a:p>
          <a:p>
            <a:r>
              <a:rPr lang="ru-RU" sz="2400" dirty="0" smtClean="0"/>
              <a:t>Стимуляция овуляции</a:t>
            </a:r>
          </a:p>
          <a:p>
            <a:r>
              <a:rPr lang="ru-RU" sz="2400" dirty="0" smtClean="0"/>
              <a:t>ЭКО</a:t>
            </a:r>
            <a:endParaRPr lang="ru-RU" sz="2400" dirty="0"/>
          </a:p>
        </p:txBody>
      </p:sp>
      <p:pic>
        <p:nvPicPr>
          <p:cNvPr id="4" name="Рисунок 3" descr="https://mosmama.ru/wp-content/uploads/faktori-mnogoplodnoi-beremennosti.jpg"/>
          <p:cNvPicPr/>
          <p:nvPr/>
        </p:nvPicPr>
        <p:blipFill>
          <a:blip r:embed="rId2" cstate="print"/>
          <a:srcRect t="18269" r="52539"/>
          <a:stretch>
            <a:fillRect/>
          </a:stretch>
        </p:blipFill>
        <p:spPr bwMode="auto">
          <a:xfrm>
            <a:off x="8368496" y="2118167"/>
            <a:ext cx="3391382" cy="355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8351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612900"/>
            <a:ext cx="6591299" cy="51181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В зависимости от </a:t>
            </a:r>
            <a:r>
              <a:rPr lang="ru-RU" dirty="0" err="1"/>
              <a:t>зиготности</a:t>
            </a:r>
            <a:r>
              <a:rPr lang="ru-RU" dirty="0"/>
              <a:t> выделяют: двуяйцовую (дизиготную) и </a:t>
            </a:r>
            <a:r>
              <a:rPr lang="ru-RU" dirty="0" smtClean="0"/>
              <a:t>однояйцовую (монозиготную</a:t>
            </a:r>
            <a:r>
              <a:rPr lang="ru-RU" dirty="0"/>
              <a:t>) двойни. Детей, родившихся от двуяйцовой двойни, </a:t>
            </a:r>
            <a:r>
              <a:rPr lang="ru-RU" dirty="0" smtClean="0"/>
              <a:t>называют </a:t>
            </a:r>
            <a:r>
              <a:rPr lang="ru-RU" dirty="0" smtClean="0"/>
              <a:t>двойняшками, </a:t>
            </a:r>
            <a:r>
              <a:rPr lang="ru-RU" dirty="0"/>
              <a:t>а детей </a:t>
            </a:r>
            <a:r>
              <a:rPr lang="ru-RU" dirty="0" smtClean="0"/>
              <a:t>от однояйцовой </a:t>
            </a:r>
            <a:r>
              <a:rPr lang="ru-RU" dirty="0"/>
              <a:t>двойни - </a:t>
            </a:r>
            <a:r>
              <a:rPr lang="ru-RU" dirty="0" smtClean="0"/>
              <a:t>близнецами.  Двуяйцовая </a:t>
            </a:r>
            <a:r>
              <a:rPr lang="ru-RU" dirty="0"/>
              <a:t>двойня является результатом оплодотворения двух яйцеклеток. При однояйцовой двойне оплодотворяется одна </a:t>
            </a:r>
            <a:r>
              <a:rPr lang="ru-RU" dirty="0" smtClean="0"/>
              <a:t>яйцеклетка.</a:t>
            </a:r>
          </a:p>
          <a:p>
            <a:pPr algn="just"/>
            <a:r>
              <a:rPr lang="ru-RU" dirty="0"/>
              <a:t>В зависимости от </a:t>
            </a:r>
            <a:r>
              <a:rPr lang="ru-RU" dirty="0" err="1" smtClean="0"/>
              <a:t>плацентарно</a:t>
            </a:r>
            <a:r>
              <a:rPr lang="ru-RU" dirty="0" smtClean="0"/>
              <a:t>-мембранных </a:t>
            </a:r>
            <a:r>
              <a:rPr lang="ru-RU" dirty="0"/>
              <a:t>взаимоотношений многоплодная беременность бывает: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 smtClean="0"/>
              <a:t>бихориально-биамниотической</a:t>
            </a:r>
            <a:r>
              <a:rPr lang="ru-RU" dirty="0" smtClean="0"/>
              <a:t> </a:t>
            </a:r>
            <a:r>
              <a:rPr lang="ru-RU" dirty="0"/>
              <a:t>[каждый плод имеет собственные </a:t>
            </a:r>
            <a:r>
              <a:rPr lang="ru-RU" dirty="0" smtClean="0"/>
              <a:t>хорион и </a:t>
            </a:r>
            <a:r>
              <a:rPr lang="ru-RU" dirty="0"/>
              <a:t>амнион, перегородка между ними состоит из четырех листков </a:t>
            </a:r>
            <a:r>
              <a:rPr lang="ru-RU" dirty="0" smtClean="0"/>
              <a:t>– двух амнионов </a:t>
            </a:r>
            <a:r>
              <a:rPr lang="ru-RU" dirty="0"/>
              <a:t>и </a:t>
            </a:r>
            <a:r>
              <a:rPr lang="ru-RU" dirty="0" smtClean="0"/>
              <a:t>лежащих </a:t>
            </a:r>
            <a:r>
              <a:rPr lang="ru-RU" dirty="0"/>
              <a:t>между ними двух гладких хорионов, при этом плацента может быть раздельная или слившаяся </a:t>
            </a:r>
            <a:r>
              <a:rPr lang="ru-RU" dirty="0" smtClean="0"/>
              <a:t>];</a:t>
            </a:r>
            <a:endParaRPr lang="ru-RU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 smtClean="0"/>
              <a:t>монохориально-биамниотической</a:t>
            </a:r>
            <a:r>
              <a:rPr lang="ru-RU" dirty="0" smtClean="0"/>
              <a:t> </a:t>
            </a:r>
            <a:r>
              <a:rPr lang="ru-RU" dirty="0"/>
              <a:t>(оба амниона заключены в один </a:t>
            </a:r>
            <a:r>
              <a:rPr lang="ru-RU" dirty="0" smtClean="0"/>
              <a:t>общий хорион</a:t>
            </a:r>
            <a:r>
              <a:rPr lang="ru-RU" dirty="0"/>
              <a:t>, перегородка между плодами состоит из двух листков амниона);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 smtClean="0"/>
              <a:t>монохориально-моноамниотической</a:t>
            </a:r>
            <a:r>
              <a:rPr lang="ru-RU" dirty="0" smtClean="0"/>
              <a:t> </a:t>
            </a:r>
            <a:r>
              <a:rPr lang="ru-RU" dirty="0"/>
              <a:t>(амниотическая полость общая </a:t>
            </a:r>
            <a:r>
              <a:rPr lang="ru-RU" dirty="0" smtClean="0"/>
              <a:t>для двух </a:t>
            </a:r>
            <a:r>
              <a:rPr lang="ru-RU" dirty="0"/>
              <a:t>плодов, перегородки нет)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7100" y="889000"/>
            <a:ext cx="4824037" cy="565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9694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142067"/>
            <a:ext cx="5460999" cy="411903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Вид </a:t>
            </a:r>
            <a:r>
              <a:rPr lang="ru-RU" dirty="0" err="1"/>
              <a:t>плацентарно</a:t>
            </a:r>
            <a:r>
              <a:rPr lang="ru-RU" dirty="0"/>
              <a:t>-мембранных взаимоотношений при монозиготной беременности зависит от времени, прошедшего от момента оплодотворения, </a:t>
            </a:r>
            <a:r>
              <a:rPr lang="ru-RU" dirty="0" smtClean="0"/>
              <a:t>до разделения </a:t>
            </a:r>
            <a:r>
              <a:rPr lang="ru-RU" dirty="0"/>
              <a:t>клеточной </a:t>
            </a:r>
            <a:r>
              <a:rPr lang="ru-RU" dirty="0" smtClean="0"/>
              <a:t>массы:</a:t>
            </a:r>
            <a:endParaRPr lang="ru-RU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3-4 </a:t>
            </a:r>
            <a:r>
              <a:rPr lang="ru-RU" dirty="0"/>
              <a:t>дня (</a:t>
            </a:r>
            <a:r>
              <a:rPr lang="ru-RU" dirty="0" smtClean="0"/>
              <a:t>до формирован</a:t>
            </a:r>
            <a:r>
              <a:rPr lang="ru-RU" dirty="0" smtClean="0"/>
              <a:t>ия</a:t>
            </a:r>
            <a:r>
              <a:rPr lang="ru-RU" dirty="0" smtClean="0"/>
              <a:t> </a:t>
            </a:r>
            <a:r>
              <a:rPr lang="ru-RU" dirty="0"/>
              <a:t>морулы и дифференциации </a:t>
            </a:r>
            <a:r>
              <a:rPr lang="ru-RU" dirty="0" err="1"/>
              <a:t>трофобласта</a:t>
            </a:r>
            <a:r>
              <a:rPr lang="ru-RU" dirty="0"/>
              <a:t>) </a:t>
            </a:r>
            <a:r>
              <a:rPr lang="ru-RU" dirty="0" smtClean="0"/>
              <a:t>- </a:t>
            </a:r>
            <a:r>
              <a:rPr lang="ru-RU" dirty="0" err="1" smtClean="0"/>
              <a:t>бихориально-биамниотическая</a:t>
            </a:r>
            <a:r>
              <a:rPr lang="ru-RU" dirty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5-8 дней (морула сформирована, клетки хориона </a:t>
            </a:r>
            <a:r>
              <a:rPr lang="ru-RU" dirty="0" smtClean="0"/>
              <a:t>дифференцированы, амнион </a:t>
            </a:r>
            <a:r>
              <a:rPr lang="ru-RU" dirty="0"/>
              <a:t>не сформирован) - </a:t>
            </a:r>
            <a:r>
              <a:rPr lang="ru-RU" dirty="0" err="1"/>
              <a:t>монохориально-биамниотическая</a:t>
            </a:r>
            <a:r>
              <a:rPr lang="ru-RU" dirty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       </a:t>
            </a:r>
            <a:r>
              <a:rPr lang="ru-RU" dirty="0"/>
              <a:t>8-12 дней - </a:t>
            </a:r>
            <a:r>
              <a:rPr lang="ru-RU" dirty="0" err="1"/>
              <a:t>монохориально-моноамниотическая</a:t>
            </a:r>
            <a:r>
              <a:rPr lang="ru-RU" dirty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13 дней и более - возникают сращения плодов - незавершенная </a:t>
            </a:r>
            <a:r>
              <a:rPr lang="ru-RU" dirty="0" smtClean="0"/>
              <a:t>двойня (&lt;,</a:t>
            </a:r>
            <a:r>
              <a:rPr lang="ru-RU" dirty="0"/>
              <a:t>сиамские близнецы»).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5700" y="774700"/>
            <a:ext cx="5956300" cy="566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153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142067"/>
            <a:ext cx="3962399" cy="3649133"/>
          </a:xfrm>
        </p:spPr>
        <p:txBody>
          <a:bodyPr/>
          <a:lstStyle/>
          <a:p>
            <a:pPr algn="just"/>
            <a:r>
              <a:rPr lang="ru-RU" dirty="0"/>
              <a:t>Основой диагностики многоплодной беременности в современном </a:t>
            </a:r>
            <a:r>
              <a:rPr lang="ru-RU" dirty="0" smtClean="0"/>
              <a:t>акушерстве является </a:t>
            </a:r>
            <a:r>
              <a:rPr lang="ru-RU" dirty="0"/>
              <a:t>ультразвуковое исследование. Ультразвуковая диагностика </a:t>
            </a:r>
            <a:r>
              <a:rPr lang="ru-RU" dirty="0" smtClean="0"/>
              <a:t>многоплодия возможна</a:t>
            </a:r>
            <a:r>
              <a:rPr lang="ru-RU" dirty="0"/>
              <a:t>, начиная с ранних сроков беременности (4-5 </a:t>
            </a:r>
            <a:r>
              <a:rPr lang="ru-RU" dirty="0" smtClean="0"/>
              <a:t>недель) </a:t>
            </a:r>
            <a:r>
              <a:rPr lang="ru-RU" dirty="0"/>
              <a:t>и основывается </a:t>
            </a:r>
            <a:r>
              <a:rPr lang="ru-RU" dirty="0" smtClean="0"/>
              <a:t>на визуализации </a:t>
            </a:r>
            <a:r>
              <a:rPr lang="ru-RU" dirty="0"/>
              <a:t>в полости матки нескольких плодных яиц и эмбрионов.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0" y="1219200"/>
            <a:ext cx="6858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5922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142067"/>
            <a:ext cx="4114799" cy="364913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На основании размеров </a:t>
            </a:r>
            <a:r>
              <a:rPr lang="ru-RU" dirty="0" smtClean="0"/>
              <a:t>матки (</a:t>
            </a:r>
            <a:r>
              <a:rPr lang="ru-RU" dirty="0" smtClean="0"/>
              <a:t>превышают срок </a:t>
            </a:r>
            <a:r>
              <a:rPr lang="ru-RU" dirty="0" smtClean="0"/>
              <a:t> </a:t>
            </a:r>
            <a:r>
              <a:rPr lang="ru-RU" dirty="0" err="1" smtClean="0"/>
              <a:t>гестации</a:t>
            </a:r>
            <a:r>
              <a:rPr lang="ru-RU" dirty="0" smtClean="0"/>
              <a:t>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Во второй половине беременности диагноз ставят на основании пальпации (</a:t>
            </a:r>
            <a:r>
              <a:rPr lang="ru-RU" dirty="0" smtClean="0">
                <a:solidFill>
                  <a:srgbClr val="FF0000"/>
                </a:solidFill>
              </a:rPr>
              <a:t>определяют на две крупные </a:t>
            </a:r>
            <a:r>
              <a:rPr lang="ru-RU" dirty="0" smtClean="0">
                <a:solidFill>
                  <a:srgbClr val="FF0000"/>
                </a:solidFill>
              </a:rPr>
              <a:t>части</a:t>
            </a:r>
            <a:r>
              <a:rPr lang="ru-RU" dirty="0" smtClean="0"/>
              <a:t>, </a:t>
            </a:r>
            <a:r>
              <a:rPr lang="ru-RU" dirty="0" smtClean="0"/>
              <a:t>а </a:t>
            </a:r>
            <a:r>
              <a:rPr lang="ru-RU" dirty="0" smtClean="0"/>
              <a:t>больше, </a:t>
            </a:r>
            <a:r>
              <a:rPr lang="ru-RU" dirty="0" smtClean="0"/>
              <a:t>и много мелких частей)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Выслушивание сердцебиения плода(с двух сторон, ритм может быть разный)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508000"/>
            <a:ext cx="5156199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5262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Небес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200</TotalTime>
  <Words>1656</Words>
  <Application>Microsoft Office PowerPoint</Application>
  <PresentationFormat>Произвольный</PresentationFormat>
  <Paragraphs>90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Небеса</vt:lpstr>
      <vt:lpstr>ГБУ «ПОО «Астраханский базовый медицинский колледж» </vt:lpstr>
      <vt:lpstr>Слайд 2</vt:lpstr>
      <vt:lpstr>Содержание</vt:lpstr>
      <vt:lpstr>Определение</vt:lpstr>
      <vt:lpstr>Факторы возникновения</vt:lpstr>
      <vt:lpstr>Классификация</vt:lpstr>
      <vt:lpstr>классификация</vt:lpstr>
      <vt:lpstr>Диагностика</vt:lpstr>
      <vt:lpstr>Диагностика</vt:lpstr>
      <vt:lpstr>Течение Беременности</vt:lpstr>
      <vt:lpstr>Течение беременности</vt:lpstr>
      <vt:lpstr>Ведение беременности</vt:lpstr>
      <vt:lpstr>                        Ведение беременности</vt:lpstr>
      <vt:lpstr>Осложнения  многоплодной беременности</vt:lpstr>
      <vt:lpstr>Осложнения многоплодной беременности</vt:lpstr>
      <vt:lpstr>Течение и ведение родов</vt:lpstr>
      <vt:lpstr>Течение и ведение родов</vt:lpstr>
      <vt:lpstr>СПИСОК  ЛитературЫ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Беременность и роды при многоплодии</dc:title>
  <dc:creator>Sony</dc:creator>
  <cp:lastModifiedBy>Admin</cp:lastModifiedBy>
  <cp:revision>22</cp:revision>
  <dcterms:created xsi:type="dcterms:W3CDTF">2020-02-26T19:08:53Z</dcterms:created>
  <dcterms:modified xsi:type="dcterms:W3CDTF">2020-05-02T08:26:51Z</dcterms:modified>
</cp:coreProperties>
</file>